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lacial Indifference" panose="020B0604020202020204" charset="0"/>
      <p:regular r:id="rId35"/>
    </p:embeddedFont>
    <p:embeddedFont>
      <p:font typeface="Glacial Indifference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F9CAA-4ACE-4A92-9E8D-86DE3257808E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66960-B67A-47C5-9C43-AA5802153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0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66960-B67A-47C5-9C43-AA58021534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827608" y="373886"/>
            <a:ext cx="11376237" cy="95582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726364" y="-188262"/>
            <a:ext cx="7806943" cy="10682539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4280270" y="1028700"/>
            <a:ext cx="14443187" cy="8229600"/>
          </a:xfrm>
          <a:prstGeom prst="rect">
            <a:avLst/>
          </a:prstGeom>
          <a:solidFill>
            <a:srgbClr val="638C80">
              <a:alpha val="92941"/>
            </a:srgbClr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88008" y="625350"/>
            <a:ext cx="3439164" cy="282011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434745" y="4008639"/>
            <a:ext cx="11337596" cy="2269722"/>
            <a:chOff x="0" y="0"/>
            <a:chExt cx="15116795" cy="3026296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5116795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9900" spc="-99">
                  <a:solidFill>
                    <a:srgbClr val="F4F0D9"/>
                  </a:solidFill>
                  <a:latin typeface="Glacial Indifference Bold"/>
                </a:rPr>
                <a:t>Quản lý chuyến bay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03572"/>
              <a:ext cx="1511679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84">
                  <a:solidFill>
                    <a:srgbClr val="F4F0D9"/>
                  </a:solidFill>
                  <a:latin typeface="Glacial Indifference"/>
                </a:rPr>
                <a:t>Nhóm 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34745" y="1787758"/>
            <a:ext cx="919509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0"/>
              </a:lnSpc>
            </a:pPr>
            <a:r>
              <a:rPr lang="en-US" sz="1500" spc="150">
                <a:solidFill>
                  <a:srgbClr val="F4F0D9"/>
                </a:solidFill>
                <a:latin typeface="Glacial Indifference Bold"/>
              </a:rPr>
              <a:t>LẬP TRÌNH NÂNG CAO - COMP101305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33065" y="6371510"/>
            <a:ext cx="11337596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spc="83">
                <a:solidFill>
                  <a:srgbClr val="F4F0D9"/>
                </a:solidFill>
                <a:latin typeface="Glacial Indifference"/>
              </a:rPr>
              <a:t>Đoàn Văn Đức - 46.01.104.036</a:t>
            </a:r>
          </a:p>
          <a:p>
            <a:pPr algn="r">
              <a:lnSpc>
                <a:spcPts val="3919"/>
              </a:lnSpc>
            </a:pPr>
            <a:r>
              <a:rPr lang="en-US" sz="2799" spc="83">
                <a:solidFill>
                  <a:srgbClr val="F4F0D9"/>
                </a:solidFill>
                <a:latin typeface="Glacial Indifference"/>
              </a:rPr>
              <a:t>Phạm Nguyệt Anh - 46.01.104.005</a:t>
            </a:r>
          </a:p>
          <a:p>
            <a:pPr algn="r">
              <a:lnSpc>
                <a:spcPts val="3919"/>
              </a:lnSpc>
            </a:pPr>
            <a:r>
              <a:rPr lang="en-US" sz="2800" spc="84">
                <a:solidFill>
                  <a:srgbClr val="F4F0D9"/>
                </a:solidFill>
                <a:latin typeface="Glacial Indifference"/>
              </a:rPr>
              <a:t>Nguyễn Thị Huyền Trâm - 46.01.104.187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13221" y="1706566"/>
            <a:ext cx="5689060" cy="2908865"/>
            <a:chOff x="0" y="0"/>
            <a:chExt cx="7585414" cy="38784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7585414" cy="38784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37354" y="843085"/>
              <a:ext cx="6510706" cy="180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CHỨC NĂNG ĐẶT VÉ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7886" y="1444548"/>
            <a:ext cx="11436654" cy="73979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khách hàng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15439" y="4890639"/>
            <a:ext cx="13397361" cy="5396361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365079" y="1028700"/>
            <a:ext cx="6894221" cy="7126728"/>
          </a:xfrm>
          <a:prstGeom prst="rect">
            <a:avLst/>
          </a:prstGeom>
          <a:solidFill>
            <a:srgbClr val="638C8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48186" y="5482007"/>
            <a:ext cx="1242107" cy="48049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9224" y="922481"/>
            <a:ext cx="9336379" cy="844203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081213" y="1478852"/>
            <a:ext cx="5461953" cy="258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6999" spc="69">
                <a:solidFill>
                  <a:srgbClr val="F4F0D9"/>
                </a:solidFill>
                <a:latin typeface="Glacial Indifference Bold"/>
              </a:rPr>
              <a:t>Đăng nhập Admin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503"/>
          <a:stretch>
            <a:fillRect/>
          </a:stretch>
        </p:blipFill>
        <p:spPr>
          <a:xfrm>
            <a:off x="9357282" y="-245307"/>
            <a:ext cx="9299408" cy="1079662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05410" y="1028700"/>
            <a:ext cx="8328582" cy="8229600"/>
          </a:xfrm>
          <a:prstGeom prst="rect">
            <a:avLst/>
          </a:prstGeom>
          <a:solidFill>
            <a:srgbClr val="F4F0D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8650" y="-122653"/>
            <a:ext cx="11719350" cy="105323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5716" y="1962340"/>
            <a:ext cx="5539950" cy="62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507"/>
              </a:lnSpc>
              <a:buFont typeface="Arial"/>
              <a:buChar char="•"/>
            </a:pPr>
            <a:r>
              <a:rPr lang="en-US" sz="3399" spc="339">
                <a:solidFill>
                  <a:srgbClr val="638C80"/>
                </a:solidFill>
                <a:latin typeface="Glacial Indifference"/>
              </a:rPr>
              <a:t>QUẢN LÝ VÉ ĐANG CHỜ XÁC NHẬN</a:t>
            </a:r>
          </a:p>
          <a:p>
            <a:pPr marL="734059" lvl="1" indent="-367030">
              <a:lnSpc>
                <a:spcPts val="5507"/>
              </a:lnSpc>
              <a:buFont typeface="Arial"/>
              <a:buChar char="•"/>
            </a:pPr>
            <a:r>
              <a:rPr lang="en-US" sz="3399" spc="339">
                <a:solidFill>
                  <a:srgbClr val="638C80"/>
                </a:solidFill>
                <a:latin typeface="Glacial Indifference"/>
              </a:rPr>
              <a:t>QUẢN LÝ HOÀN VÉ</a:t>
            </a:r>
          </a:p>
          <a:p>
            <a:pPr marL="734059" lvl="1" indent="-367030">
              <a:lnSpc>
                <a:spcPts val="5507"/>
              </a:lnSpc>
              <a:buFont typeface="Arial"/>
              <a:buChar char="•"/>
            </a:pPr>
            <a:r>
              <a:rPr lang="en-US" sz="3399" spc="339">
                <a:solidFill>
                  <a:srgbClr val="638C80"/>
                </a:solidFill>
                <a:latin typeface="Glacial Indifference"/>
              </a:rPr>
              <a:t>THỐNG KÊ</a:t>
            </a:r>
          </a:p>
          <a:p>
            <a:pPr marL="734059" lvl="1" indent="-367030">
              <a:lnSpc>
                <a:spcPts val="5507"/>
              </a:lnSpc>
              <a:buFont typeface="Arial"/>
              <a:buChar char="•"/>
            </a:pPr>
            <a:r>
              <a:rPr lang="en-US" sz="3399" spc="339">
                <a:solidFill>
                  <a:srgbClr val="638C80"/>
                </a:solidFill>
                <a:latin typeface="Glacial Indifference"/>
              </a:rPr>
              <a:t>THÊM CHUYẾN BAY</a:t>
            </a:r>
          </a:p>
          <a:p>
            <a:pPr marL="734059" lvl="1" indent="-367030">
              <a:lnSpc>
                <a:spcPts val="5507"/>
              </a:lnSpc>
              <a:buFont typeface="Arial"/>
              <a:buChar char="•"/>
            </a:pPr>
            <a:r>
              <a:rPr lang="en-US" sz="3399" spc="339">
                <a:solidFill>
                  <a:srgbClr val="638C80"/>
                </a:solidFill>
                <a:latin typeface="Glacial Indifference"/>
              </a:rPr>
              <a:t>QUAY LẠI GIAO DIỆN KHÁCH HÀNG</a:t>
            </a:r>
          </a:p>
          <a:p>
            <a:pPr marL="734060" lvl="1" indent="-367030">
              <a:lnSpc>
                <a:spcPts val="5508"/>
              </a:lnSpc>
              <a:buFont typeface="Arial"/>
              <a:buChar char="•"/>
            </a:pPr>
            <a:r>
              <a:rPr lang="en-US" sz="3400" spc="340">
                <a:solidFill>
                  <a:srgbClr val="638C80"/>
                </a:solidFill>
                <a:latin typeface="Glacial Indifference"/>
              </a:rPr>
              <a:t>THOÁT CHƯƠNG TRÌNH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908865"/>
            <a:chOff x="0" y="0"/>
            <a:chExt cx="11263721" cy="38784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38784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180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QUẢN LÝ VÉ ĐANG CHỜ XÁC NHẬN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919" b="919"/>
          <a:stretch>
            <a:fillRect/>
          </a:stretch>
        </p:blipFill>
        <p:spPr>
          <a:xfrm>
            <a:off x="554962" y="2635971"/>
            <a:ext cx="17178076" cy="68753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admin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QUẢN LÝ HOÀN VÉ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0517" y="2004291"/>
            <a:ext cx="16366967" cy="750431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admin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THỐNG KÊ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1174" y="1779077"/>
            <a:ext cx="15085653" cy="788704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admin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THỐNG KÊ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5105" y="1780039"/>
            <a:ext cx="12135362" cy="79216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admin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THÊM CHUYẾN BAY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8878" y="2423774"/>
            <a:ext cx="17250244" cy="67112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admin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THÊM CHUYẾN BAY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A30A1-D886-719D-2884-56557E53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60" y="1661014"/>
            <a:ext cx="15773400" cy="82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73487" y="1028700"/>
            <a:ext cx="17732787" cy="9541637"/>
          </a:xfrm>
          <a:prstGeom prst="rect">
            <a:avLst/>
          </a:prstGeom>
          <a:solidFill>
            <a:srgbClr val="638C80">
              <a:alpha val="19608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28700" y="-359397"/>
            <a:ext cx="6000515" cy="9617697"/>
          </a:xfrm>
          <a:prstGeom prst="rect">
            <a:avLst/>
          </a:prstGeom>
          <a:solidFill>
            <a:srgbClr val="638C80"/>
          </a:solidFill>
        </p:spPr>
      </p:sp>
      <p:sp>
        <p:nvSpPr>
          <p:cNvPr id="4" name="TextBox 4"/>
          <p:cNvSpPr txBox="1"/>
          <p:nvPr/>
        </p:nvSpPr>
        <p:spPr>
          <a:xfrm>
            <a:off x="1782866" y="1019175"/>
            <a:ext cx="4492183" cy="529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4F0D9"/>
                </a:solidFill>
                <a:latin typeface="Glacial Indifference Bold"/>
              </a:rPr>
              <a:t>XÂY DỰNG TÍNH NĂNG HỆ THỐNG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14483" y="3153678"/>
            <a:ext cx="5709289" cy="78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50"/>
              </a:lnSpc>
            </a:pPr>
            <a:r>
              <a:rPr lang="en-US" sz="4300" spc="43">
                <a:solidFill>
                  <a:srgbClr val="638C80"/>
                </a:solidFill>
                <a:latin typeface="Glacial Indifference"/>
              </a:rPr>
              <a:t>Các thuật toán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14483" y="1693273"/>
            <a:ext cx="5709289" cy="78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50"/>
              </a:lnSpc>
            </a:pPr>
            <a:r>
              <a:rPr lang="en-US" sz="4300" spc="43">
                <a:solidFill>
                  <a:srgbClr val="638C80"/>
                </a:solidFill>
                <a:latin typeface="Glacial Indifference"/>
              </a:rPr>
              <a:t>Các thư viện đã dùng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75568" y="1583827"/>
            <a:ext cx="1141011" cy="11410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75568" y="3000660"/>
            <a:ext cx="1081924" cy="11329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64701" y="4561268"/>
            <a:ext cx="9158790" cy="512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638C80"/>
                </a:solidFill>
                <a:latin typeface="Glacial Indifference"/>
              </a:rPr>
              <a:t>Được ứng dụng điều hướng trên bàn phím để điều kiển trên console app.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638C80"/>
                </a:solidFill>
                <a:latin typeface="Glacial Indifference"/>
              </a:rPr>
              <a:t>Dữ liệu được xử lý bởi các thao tác đọc và ghi trên file .txt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638C80"/>
                </a:solidFill>
                <a:latin typeface="Glacial Indifference"/>
              </a:rPr>
              <a:t>Được xây dựng với các màu sắc khác nhau tránh gây nhầm lẫn hay nhàm chán cho người sử dụng hay admin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638C80"/>
                </a:solidFill>
                <a:latin typeface="Glacial Indifference"/>
              </a:rPr>
              <a:t>Có thiết kế giao diện người dùng dễ nhìn và phân quyền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222" b="6222"/>
          <a:stretch>
            <a:fillRect/>
          </a:stretch>
        </p:blipFill>
        <p:spPr>
          <a:xfrm>
            <a:off x="-308026" y="1028700"/>
            <a:ext cx="14107950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83871" y="1844409"/>
            <a:ext cx="7489419" cy="6598181"/>
          </a:xfrm>
          <a:prstGeom prst="rect">
            <a:avLst/>
          </a:prstGeom>
          <a:solidFill>
            <a:srgbClr val="F4F0D9"/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336683" y="2669114"/>
            <a:ext cx="540490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4F0D9"/>
                </a:solidFill>
                <a:latin typeface="Glacial Indifference Bold"/>
              </a:rPr>
              <a:t>Quản lý chuyến bay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34374" y="5687467"/>
            <a:ext cx="1242107" cy="480499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55334" y="3278710"/>
            <a:ext cx="6398066" cy="3179408"/>
            <a:chOff x="0" y="0"/>
            <a:chExt cx="8530754" cy="4239212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19532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638C80"/>
                  </a:solidFill>
                  <a:latin typeface="Glacial Indifference Bold"/>
                </a:rPr>
                <a:t>TỔNG QUAN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19923"/>
              <a:ext cx="8530754" cy="3019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Courier New" panose="02070309020205020404" pitchFamily="49" charset="0"/>
                <a:buChar char="o"/>
              </a:pP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Mở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đầu</a:t>
              </a:r>
              <a:endParaRPr lang="en-US" sz="3000" spc="30">
                <a:solidFill>
                  <a:srgbClr val="638C80"/>
                </a:solidFill>
                <a:latin typeface="Glacial Indifference"/>
              </a:endParaRPr>
            </a:p>
            <a:p>
              <a:pPr marL="457200" indent="-457200">
                <a:lnSpc>
                  <a:spcPts val="4500"/>
                </a:lnSpc>
                <a:buFont typeface="Courier New" panose="02070309020205020404" pitchFamily="49" charset="0"/>
                <a:buChar char="o"/>
              </a:pP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Đối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tượng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sử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dụng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&amp;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chức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năng</a:t>
              </a:r>
              <a:endParaRPr lang="en-US" sz="3000" spc="30">
                <a:solidFill>
                  <a:srgbClr val="638C80"/>
                </a:solidFill>
                <a:latin typeface="Glacial Indifference"/>
              </a:endParaRPr>
            </a:p>
            <a:p>
              <a:pPr marL="457200" indent="-457200">
                <a:lnSpc>
                  <a:spcPts val="4500"/>
                </a:lnSpc>
                <a:buFont typeface="Courier New" panose="02070309020205020404" pitchFamily="49" charset="0"/>
                <a:buChar char="o"/>
              </a:pP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Giao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diện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&amp;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hướng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dẫn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sử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dụng</a:t>
              </a:r>
              <a:endParaRPr lang="en-US" sz="3000" spc="30">
                <a:solidFill>
                  <a:srgbClr val="638C80"/>
                </a:solidFill>
                <a:latin typeface="Glacial Indifference"/>
              </a:endParaRPr>
            </a:p>
            <a:p>
              <a:pPr marL="457200" indent="-457200">
                <a:lnSpc>
                  <a:spcPts val="4500"/>
                </a:lnSpc>
                <a:buFont typeface="Courier New" panose="02070309020205020404" pitchFamily="49" charset="0"/>
                <a:buChar char="o"/>
              </a:pP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Xây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dựng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tính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năng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trong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hệ</a:t>
              </a: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 </a:t>
              </a:r>
              <a:r>
                <a:rPr lang="en-US" sz="3000" spc="30" err="1">
                  <a:solidFill>
                    <a:srgbClr val="638C80"/>
                  </a:solidFill>
                  <a:latin typeface="Glacial Indifference"/>
                </a:rPr>
                <a:t>thống</a:t>
              </a:r>
              <a:endParaRPr lang="en-US" sz="3000" spc="30">
                <a:solidFill>
                  <a:srgbClr val="638C80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CÁC THƯ VIỆN ĐÃ DÙNG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60697" y="1972090"/>
            <a:ext cx="9576162" cy="728621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28625"/>
            <a:ext cx="875213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 spc="33">
                <a:solidFill>
                  <a:srgbClr val="F4F0D9"/>
                </a:solidFill>
                <a:latin typeface="Glacial Indifference Bold"/>
              </a:rPr>
              <a:t>XÂY DỰNG TÍNH NĂNG HỆ THỐNG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2889" y="-492502"/>
            <a:ext cx="5103692" cy="31601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31921" y="1867714"/>
            <a:ext cx="8214532" cy="67521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2257828" y="4453236"/>
            <a:ext cx="802897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 spc="52">
                <a:solidFill>
                  <a:srgbClr val="F4F0D9"/>
                </a:solidFill>
                <a:latin typeface="Glacial Indifference Bold"/>
              </a:rPr>
              <a:t>XÂY DỰNG TÍNH NĂNG HỆ THỐNG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531137" y="3143880"/>
            <a:ext cx="5728163" cy="6114420"/>
            <a:chOff x="0" y="0"/>
            <a:chExt cx="7637551" cy="815256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637551" cy="228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CÁC KĨ NĂNG ÁP DỤNG VÀO CHƯƠNG TRÌNH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707" y="2875711"/>
              <a:ext cx="7586844" cy="527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Quá tải toán tử.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Nhập xuất file.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Lớp đối tượng.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List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Xử lý chuỗi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Con trỏ</a:t>
              </a:r>
            </a:p>
            <a:p>
              <a:pPr>
                <a:lnSpc>
                  <a:spcPts val="4500"/>
                </a:lnSpc>
              </a:pPr>
              <a:endParaRPr lang="en-US" sz="3000" spc="30">
                <a:solidFill>
                  <a:srgbClr val="F4F0D9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32674" y="-566885"/>
            <a:ext cx="5030749" cy="10967764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611913" y="281542"/>
            <a:ext cx="11419798" cy="1743494"/>
            <a:chOff x="0" y="0"/>
            <a:chExt cx="15226397" cy="23246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226397" cy="232465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98676" y="780879"/>
              <a:ext cx="83474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QUÁ TẢI TOÁN TỬ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386688" y="3861470"/>
            <a:ext cx="6033776" cy="21110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1742" y="2476243"/>
            <a:ext cx="17164517" cy="624164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32674" y="-566885"/>
            <a:ext cx="5030749" cy="10967764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611913" y="281542"/>
            <a:ext cx="11419798" cy="1743494"/>
            <a:chOff x="0" y="0"/>
            <a:chExt cx="15226397" cy="23246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226397" cy="232465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98676" y="780879"/>
              <a:ext cx="83474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LỚP ĐỐI TƯỢNG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386688" y="3861470"/>
            <a:ext cx="6033776" cy="2111054"/>
          </a:xfrm>
          <a:prstGeom prst="rect">
            <a:avLst/>
          </a:prstGeom>
        </p:spPr>
      </p:pic>
      <p:pic>
        <p:nvPicPr>
          <p:cNvPr id="8" name="Hình ảnh 7" descr="Ảnh có chứa ảnh chụp màn hình, phần mềm, Phần mềm đa phương tiện, văn bản&#10;&#10;Mô tả được tạo tự động">
            <a:extLst>
              <a:ext uri="{FF2B5EF4-FFF2-40B4-BE49-F238E27FC236}">
                <a16:creationId xmlns:a16="http://schemas.microsoft.com/office/drawing/2014/main" id="{CA2E9E43-2468-FA41-75D3-204FAF196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" y="2400300"/>
            <a:ext cx="14565661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32674" y="-566885"/>
            <a:ext cx="5030749" cy="10967764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611913" y="281542"/>
            <a:ext cx="11419798" cy="1743494"/>
            <a:chOff x="0" y="0"/>
            <a:chExt cx="15226397" cy="23246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226397" cy="232465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98676" y="780879"/>
              <a:ext cx="83474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NHẬP XUẤT FILE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386688" y="3861470"/>
            <a:ext cx="6033776" cy="2111054"/>
          </a:xfrm>
          <a:prstGeom prst="rect">
            <a:avLst/>
          </a:prstGeom>
        </p:spPr>
      </p:pic>
      <p:pic>
        <p:nvPicPr>
          <p:cNvPr id="8" name="Hình ảnh 7" descr="Ảnh có chứa ảnh chụp màn hình, phần mềm, Phần mềm đa phương tiện, văn bản&#10;&#10;Mô tả được tạo tự động">
            <a:extLst>
              <a:ext uri="{FF2B5EF4-FFF2-40B4-BE49-F238E27FC236}">
                <a16:creationId xmlns:a16="http://schemas.microsoft.com/office/drawing/2014/main" id="{2170BE3A-ED44-36A2-A128-CC4662024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2400300"/>
            <a:ext cx="15068874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32674" y="-566885"/>
            <a:ext cx="5030749" cy="10967764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611913" y="281542"/>
            <a:ext cx="11419798" cy="1743494"/>
            <a:chOff x="0" y="0"/>
            <a:chExt cx="15226397" cy="23246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226397" cy="232465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98676" y="780879"/>
              <a:ext cx="83474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LIST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386688" y="3861470"/>
            <a:ext cx="6033776" cy="2111054"/>
          </a:xfrm>
          <a:prstGeom prst="rect">
            <a:avLst/>
          </a:prstGeom>
        </p:spPr>
      </p:pic>
      <p:pic>
        <p:nvPicPr>
          <p:cNvPr id="8" name="Hình ảnh 7" descr="Ảnh có chứa ảnh chụp màn hình, phần mềm, Phần mềm đa phương tiện, màn hình&#10;&#10;Mô tả được tạo tự động">
            <a:extLst>
              <a:ext uri="{FF2B5EF4-FFF2-40B4-BE49-F238E27FC236}">
                <a16:creationId xmlns:a16="http://schemas.microsoft.com/office/drawing/2014/main" id="{3C45973C-E872-7BAA-34BE-E1E7C0D4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2610695"/>
            <a:ext cx="15049189" cy="63514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32674" y="-566885"/>
            <a:ext cx="5030749" cy="10967764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611913" y="281542"/>
            <a:ext cx="11419798" cy="1743494"/>
            <a:chOff x="0" y="0"/>
            <a:chExt cx="15226397" cy="23246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226397" cy="232465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98676" y="780879"/>
              <a:ext cx="83474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XỬ LÝ CHUỖI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386688" y="3861470"/>
            <a:ext cx="6033776" cy="2111054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236E6BA2-0F3D-6904-BD0E-1D07D7BF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2324100"/>
            <a:ext cx="15647777" cy="65622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32674" y="-566885"/>
            <a:ext cx="5030749" cy="10967764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611913" y="281542"/>
            <a:ext cx="11419798" cy="1743494"/>
            <a:chOff x="0" y="0"/>
            <a:chExt cx="15226397" cy="23246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226397" cy="232465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98676" y="780879"/>
              <a:ext cx="83474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F4F0D9"/>
                  </a:solidFill>
                  <a:latin typeface="Glacial Indifference Bold"/>
                </a:rPr>
                <a:t>CON TRỎ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386688" y="3861470"/>
            <a:ext cx="6033776" cy="211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E0E14-671D-34C5-62F9-E3A6130D9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6" y="3401863"/>
            <a:ext cx="16782703" cy="45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8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38C80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70123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38C80">
                <a:alpha val="1764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73C3C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40493" y="3414384"/>
            <a:ext cx="11607015" cy="260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>
                <a:solidFill>
                  <a:srgbClr val="638C80"/>
                </a:solidFill>
                <a:latin typeface="League Spartan Bold"/>
              </a:rPr>
              <a:t>THANKS</a:t>
            </a:r>
          </a:p>
          <a:p>
            <a:pPr algn="ctr">
              <a:lnSpc>
                <a:spcPts val="10162"/>
              </a:lnSpc>
            </a:pPr>
            <a:r>
              <a:rPr lang="en-US" sz="9323">
                <a:solidFill>
                  <a:srgbClr val="638C80"/>
                </a:solidFill>
                <a:latin typeface="League Spartan Bold"/>
              </a:rPr>
              <a:t>FOR WATCHING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94674" y="0"/>
            <a:ext cx="13131150" cy="8229600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3131150" cy="8229600"/>
          </a:xfrm>
          <a:prstGeom prst="rect">
            <a:avLst/>
          </a:prstGeom>
          <a:solidFill>
            <a:srgbClr val="638C80">
              <a:alpha val="92941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876383" y="1481789"/>
            <a:ext cx="1086221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70">
                <a:solidFill>
                  <a:srgbClr val="F4F0D9"/>
                </a:solidFill>
                <a:latin typeface="Glacial Indifference Bold"/>
              </a:rPr>
              <a:t>Mở đầu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6381" y="2990850"/>
            <a:ext cx="10862221" cy="62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Ngành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hàng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không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trong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tương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lai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đang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ngày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càng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phát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triển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,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nhu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cầu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lại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bằng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đường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hàng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không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của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mọi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người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xuất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phát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từ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việc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hàng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khách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muốn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di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chuyển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tới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các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địa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điểm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khác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nhau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để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kinh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doanh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,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công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tác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hoặc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giải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trí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.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Cùng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với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sự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phát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triển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của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nền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kinh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tế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,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nghành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du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lịch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,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dịch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vụ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cũng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phát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triển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không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kém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,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nên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lượng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hành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khách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thăm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quan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các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địa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điểm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du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lịch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cũng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tăng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theo.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Thế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nên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việc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thiết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kế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một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chương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trình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quản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lý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chuyến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bay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là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vô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cùng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cần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thiết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, để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hỗ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trợ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hành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khách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dễ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dàng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tìm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kiếm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chuyến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bay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phù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hợp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với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điều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kiện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kinh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tế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của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mình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một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cách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chính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xác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và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nhanh</a:t>
            </a: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 </a:t>
            </a:r>
            <a:r>
              <a:rPr lang="en-US" sz="3000" spc="30" err="1">
                <a:solidFill>
                  <a:srgbClr val="F4F0D9"/>
                </a:solidFill>
                <a:latin typeface="Glacial Indifference"/>
              </a:rPr>
              <a:t>chóng</a:t>
            </a:r>
            <a:endParaRPr lang="en-US" sz="3000" spc="30">
              <a:solidFill>
                <a:srgbClr val="F4F0D9"/>
              </a:solidFill>
              <a:latin typeface="Glacial Indifference"/>
            </a:endParaRP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F4F0D9"/>
              </a:solidFill>
              <a:latin typeface="Glacial Indifference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44602" y="685800"/>
            <a:ext cx="5939276" cy="1611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09199" y="7824619"/>
            <a:ext cx="7887570" cy="21395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4322" y="-150232"/>
            <a:ext cx="4954689" cy="10587463"/>
          </a:xfrm>
          <a:prstGeom prst="rect">
            <a:avLst/>
          </a:prstGeom>
          <a:solidFill>
            <a:srgbClr val="638C80"/>
          </a:solidFill>
        </p:spPr>
      </p:sp>
      <p:sp>
        <p:nvSpPr>
          <p:cNvPr id="3" name="AutoShape 3"/>
          <p:cNvSpPr/>
          <p:nvPr/>
        </p:nvSpPr>
        <p:spPr>
          <a:xfrm>
            <a:off x="5718975" y="1028700"/>
            <a:ext cx="11552903" cy="3095543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16162" y="1641139"/>
            <a:ext cx="1870664" cy="18706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33117" y="1544457"/>
            <a:ext cx="1934834" cy="1934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32689" y="1544457"/>
            <a:ext cx="1900563" cy="19005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95252" y="1466813"/>
            <a:ext cx="1978207" cy="197820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781082" y="5219874"/>
            <a:ext cx="597868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4F0D9"/>
                </a:solidFill>
                <a:latin typeface="Glacial Indifference Bold"/>
              </a:rPr>
              <a:t>Quản lý chuyến bay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718975" y="5202748"/>
            <a:ext cx="10416019" cy="3752360"/>
            <a:chOff x="0" y="0"/>
            <a:chExt cx="13888026" cy="500314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388802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190">
                  <a:solidFill>
                    <a:srgbClr val="638C80"/>
                  </a:solidFill>
                  <a:latin typeface="Glacial Indifference Bold"/>
                </a:rPr>
                <a:t>ĐỐI TƯỢNG SỬ DỤNG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50297"/>
              <a:ext cx="13888026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Các hãng hàng không cần quản lý và theo dõi các chuyến bay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Phi công 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Nhân viên sân bay 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638C80"/>
                  </a:solidFill>
                  <a:latin typeface="Glacial Indifference"/>
                </a:rPr>
                <a:t>Hành khách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749754" y="-264322"/>
            <a:ext cx="4916659" cy="10796629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88757" y="398721"/>
            <a:ext cx="9470543" cy="9470543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838378"/>
            <a:ext cx="10297911" cy="4811441"/>
          </a:xfrm>
          <a:prstGeom prst="rect">
            <a:avLst/>
          </a:prstGeom>
          <a:solidFill>
            <a:srgbClr val="638C80"/>
          </a:solidFill>
        </p:spPr>
      </p:sp>
      <p:sp>
        <p:nvSpPr>
          <p:cNvPr id="5" name="TextBox 5"/>
          <p:cNvSpPr txBox="1"/>
          <p:nvPr/>
        </p:nvSpPr>
        <p:spPr>
          <a:xfrm>
            <a:off x="1553797" y="4323295"/>
            <a:ext cx="8961014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Xem danh sách chuyến bay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Đặt vé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Xác nhận vé máy bay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Quản lý vé hoàn về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Thống kê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Thêm chuyến bay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64545" y="1563352"/>
            <a:ext cx="441612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 spc="190">
                <a:solidFill>
                  <a:srgbClr val="0F0F0F"/>
                </a:solidFill>
                <a:latin typeface="Glacial Indifference Bold"/>
              </a:rPr>
              <a:t>CHỨC NĂNG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382" y="-254814"/>
            <a:ext cx="9784506" cy="8362705"/>
          </a:xfrm>
          <a:prstGeom prst="rect">
            <a:avLst/>
          </a:prstGeom>
          <a:solidFill>
            <a:srgbClr val="638C80">
              <a:alpha val="29804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6911" r="14612"/>
          <a:stretch>
            <a:fillRect/>
          </a:stretch>
        </p:blipFill>
        <p:spPr>
          <a:xfrm>
            <a:off x="1274312" y="1066730"/>
            <a:ext cx="9224930" cy="898114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026230" y="5818533"/>
            <a:ext cx="10792302" cy="3439767"/>
            <a:chOff x="0" y="0"/>
            <a:chExt cx="14389736" cy="4586355"/>
          </a:xfrm>
        </p:grpSpPr>
        <p:sp>
          <p:nvSpPr>
            <p:cNvPr id="5" name="TextBox 5"/>
            <p:cNvSpPr txBox="1"/>
            <p:nvPr/>
          </p:nvSpPr>
          <p:spPr>
            <a:xfrm>
              <a:off x="4611672" y="-9525"/>
              <a:ext cx="7699088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00"/>
                </a:lnSpc>
              </a:pPr>
              <a:r>
                <a:rPr lang="en-US" sz="7000" spc="70">
                  <a:solidFill>
                    <a:srgbClr val="638C80"/>
                  </a:solidFill>
                  <a:latin typeface="Glacial Indifference Bold"/>
                </a:rPr>
                <a:t>Giao diện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04107"/>
              <a:ext cx="14389736" cy="2682248"/>
            </a:xfrm>
            <a:prstGeom prst="rect">
              <a:avLst/>
            </a:prstGeom>
            <a:solidFill>
              <a:srgbClr val="638C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50504" y="2464181"/>
              <a:ext cx="11060256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F4F0D9"/>
                  </a:solidFill>
                  <a:latin typeface="Glacial Indifference"/>
                </a:rPr>
                <a:t>Giao diện sẽ được chia ra làm hai: Giao diện cho khách hàng và giao diện cho người quản lý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844594" y="6209413"/>
            <a:ext cx="633793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 spc="190">
                <a:solidFill>
                  <a:srgbClr val="F4F0D9"/>
                </a:solidFill>
                <a:latin typeface="Glacial Indifference Bold"/>
              </a:rPr>
              <a:t>QUẢN LÝ CHUYẾN BAY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06679">
            <a:off x="-489599" y="1490186"/>
            <a:ext cx="6199442" cy="1681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21127" y="686430"/>
            <a:ext cx="7445285" cy="3675693"/>
          </a:xfrm>
          <a:prstGeom prst="rect">
            <a:avLst/>
          </a:prstGeom>
          <a:solidFill>
            <a:srgbClr val="F4F0D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891509" y="8461581"/>
            <a:ext cx="6729657" cy="18254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529013"/>
            <a:ext cx="9618896" cy="87292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884159" y="1028700"/>
            <a:ext cx="640384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60"/>
              </a:lnSpc>
            </a:pPr>
            <a:r>
              <a:rPr lang="en-US" sz="9800" spc="-98">
                <a:solidFill>
                  <a:srgbClr val="638C80"/>
                </a:solidFill>
                <a:latin typeface="Glacial Indifference Bold"/>
              </a:rPr>
              <a:t>Khách hàng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94942" y="7020568"/>
            <a:ext cx="609931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Xem danh sách các chuyến bay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Đặt vé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F4F0D9"/>
                </a:solidFill>
                <a:latin typeface="Glacial Indifference"/>
              </a:rPr>
              <a:t>Thoát chương trình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43160" y="191184"/>
            <a:ext cx="8447791" cy="2908865"/>
            <a:chOff x="0" y="0"/>
            <a:chExt cx="11263721" cy="38784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38784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180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XEM DANH SÁCH CHUYẾN BAY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460232"/>
            <a:ext cx="16230600" cy="73125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khách hàng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0368">
            <a:off x="-292882" y="5893068"/>
            <a:ext cx="4515976" cy="5297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71927" y="428625"/>
            <a:ext cx="8447791" cy="2232590"/>
            <a:chOff x="0" y="0"/>
            <a:chExt cx="11263721" cy="29767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263721" cy="2976787"/>
            </a:xfrm>
            <a:prstGeom prst="rect">
              <a:avLst/>
            </a:prstGeom>
            <a:solidFill>
              <a:srgbClr val="F4F0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7927" y="843085"/>
              <a:ext cx="966786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41"/>
                </a:lnSpc>
              </a:pPr>
              <a:r>
                <a:rPr lang="en-US" sz="4451" spc="222">
                  <a:solidFill>
                    <a:srgbClr val="638C80"/>
                  </a:solidFill>
                  <a:latin typeface="Glacial Indifference Bold"/>
                </a:rPr>
                <a:t>CHỨC NĂNG ĐẶT VÉ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62763"/>
            <a:ext cx="12701869" cy="76494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1864" y="419100"/>
            <a:ext cx="64507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4F0D9"/>
                </a:solidFill>
                <a:latin typeface="Glacial Indifference Bold"/>
              </a:rPr>
              <a:t>Giao diện cho khách hàng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527</Words>
  <Application>Microsoft Office PowerPoint</Application>
  <PresentationFormat>Custom</PresentationFormat>
  <Paragraphs>85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Glacial Indifference</vt:lpstr>
      <vt:lpstr>League Spartan Bold</vt:lpstr>
      <vt:lpstr>Courier New</vt:lpstr>
      <vt:lpstr>Glacial Indifference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chuyến bay</dc:title>
  <dc:creator>HP</dc:creator>
  <cp:lastModifiedBy>PHAM NGUYET  ANH</cp:lastModifiedBy>
  <cp:revision>7</cp:revision>
  <dcterms:created xsi:type="dcterms:W3CDTF">2006-08-16T00:00:00Z</dcterms:created>
  <dcterms:modified xsi:type="dcterms:W3CDTF">2023-05-30T11:04:42Z</dcterms:modified>
  <dc:identifier>DAFjkLyXLuw</dc:identifier>
</cp:coreProperties>
</file>